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20"/>
  </p:notesMasterIdLst>
  <p:sldIdLst>
    <p:sldId id="280" r:id="rId2"/>
    <p:sldId id="27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93" r:id="rId11"/>
    <p:sldId id="295" r:id="rId12"/>
    <p:sldId id="289" r:id="rId13"/>
    <p:sldId id="296" r:id="rId14"/>
    <p:sldId id="292" r:id="rId15"/>
    <p:sldId id="294" r:id="rId16"/>
    <p:sldId id="290" r:id="rId17"/>
    <p:sldId id="291" r:id="rId18"/>
    <p:sldId id="279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003057"/>
    <a:srgbClr val="DFEFF6"/>
    <a:srgbClr val="3D5D19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 autoAdjust="0"/>
  </p:normalViewPr>
  <p:slideViewPr>
    <p:cSldViewPr>
      <p:cViewPr>
        <p:scale>
          <a:sx n="98" d="100"/>
          <a:sy n="98" d="100"/>
        </p:scale>
        <p:origin x="2142" y="14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BBF2F-AA65-4DDA-918C-EF27D65554F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683B3D-3808-4A8B-B804-C0A5FFE947B4}">
      <dgm:prSet phldrT="[Text]"/>
      <dgm:spPr/>
      <dgm:t>
        <a:bodyPr/>
        <a:lstStyle/>
        <a:p>
          <a:pPr algn="ctr"/>
          <a:r>
            <a:rPr lang="en-US" dirty="0"/>
            <a:t>RWD</a:t>
          </a:r>
        </a:p>
      </dgm:t>
    </dgm:pt>
    <dgm:pt modelId="{A52C49E4-03DC-4509-A07A-0349294D602A}" type="parTrans" cxnId="{50678246-1D4C-4C56-89E1-56D41310D127}">
      <dgm:prSet/>
      <dgm:spPr/>
      <dgm:t>
        <a:bodyPr/>
        <a:lstStyle/>
        <a:p>
          <a:pPr algn="ctr"/>
          <a:endParaRPr lang="en-US"/>
        </a:p>
      </dgm:t>
    </dgm:pt>
    <dgm:pt modelId="{F9D0BF75-F08F-421B-81A2-E65B9C1C63B4}" type="sibTrans" cxnId="{50678246-1D4C-4C56-89E1-56D41310D127}">
      <dgm:prSet/>
      <dgm:spPr/>
      <dgm:t>
        <a:bodyPr/>
        <a:lstStyle/>
        <a:p>
          <a:pPr algn="ctr"/>
          <a:endParaRPr lang="en-US"/>
        </a:p>
      </dgm:t>
    </dgm:pt>
    <dgm:pt modelId="{2244FFF2-9CDD-4CDB-B884-1E815DE38F20}">
      <dgm:prSet phldrT="[Text]"/>
      <dgm:spPr/>
      <dgm:t>
        <a:bodyPr/>
        <a:lstStyle/>
        <a:p>
          <a:pPr algn="ctr"/>
          <a:r>
            <a:rPr lang="en-US" dirty="0"/>
            <a:t>EHRs</a:t>
          </a:r>
        </a:p>
      </dgm:t>
    </dgm:pt>
    <dgm:pt modelId="{DDD352D8-376C-432D-B2CD-D81C221EA7C6}" type="parTrans" cxnId="{B4887221-33F2-4F9D-9920-E0900603BAAA}">
      <dgm:prSet/>
      <dgm:spPr/>
      <dgm:t>
        <a:bodyPr/>
        <a:lstStyle/>
        <a:p>
          <a:pPr algn="ctr"/>
          <a:endParaRPr lang="en-US"/>
        </a:p>
      </dgm:t>
    </dgm:pt>
    <dgm:pt modelId="{93B43FC4-E408-477A-8CAB-942493363B66}" type="sibTrans" cxnId="{B4887221-33F2-4F9D-9920-E0900603BAAA}">
      <dgm:prSet/>
      <dgm:spPr/>
      <dgm:t>
        <a:bodyPr/>
        <a:lstStyle/>
        <a:p>
          <a:pPr algn="ctr"/>
          <a:endParaRPr lang="en-US"/>
        </a:p>
      </dgm:t>
    </dgm:pt>
    <dgm:pt modelId="{DB1547C2-31D7-4B43-960B-0A836FD998CA}">
      <dgm:prSet phldrT="[Text]"/>
      <dgm:spPr/>
      <dgm:t>
        <a:bodyPr/>
        <a:lstStyle/>
        <a:p>
          <a:pPr algn="ctr"/>
          <a:r>
            <a:rPr lang="en-US" dirty="0"/>
            <a:t>Other (mobile devices)</a:t>
          </a:r>
        </a:p>
      </dgm:t>
    </dgm:pt>
    <dgm:pt modelId="{EC9FC384-DA51-4F59-8D4F-4C63EE6F9D87}" type="parTrans" cxnId="{70F33A50-B025-4FD9-B309-4E7BBCB6BC27}">
      <dgm:prSet/>
      <dgm:spPr/>
      <dgm:t>
        <a:bodyPr/>
        <a:lstStyle/>
        <a:p>
          <a:pPr algn="ctr"/>
          <a:endParaRPr lang="en-US"/>
        </a:p>
      </dgm:t>
    </dgm:pt>
    <dgm:pt modelId="{46861D7D-D79E-435B-BC78-8EC6538A52D7}" type="sibTrans" cxnId="{70F33A50-B025-4FD9-B309-4E7BBCB6BC27}">
      <dgm:prSet/>
      <dgm:spPr/>
      <dgm:t>
        <a:bodyPr/>
        <a:lstStyle/>
        <a:p>
          <a:pPr algn="ctr"/>
          <a:endParaRPr lang="en-US"/>
        </a:p>
      </dgm:t>
    </dgm:pt>
    <dgm:pt modelId="{942839CF-84AB-440A-A4AA-B9B856776FEC}">
      <dgm:prSet phldrT="[Text]"/>
      <dgm:spPr/>
      <dgm:t>
        <a:bodyPr/>
        <a:lstStyle/>
        <a:p>
          <a:pPr algn="ctr"/>
          <a:r>
            <a:rPr lang="en-US" dirty="0"/>
            <a:t>Medical claims, Billing data</a:t>
          </a:r>
        </a:p>
      </dgm:t>
    </dgm:pt>
    <dgm:pt modelId="{AC682D9E-7CF9-4C68-81FC-E4387EA0EFB7}" type="parTrans" cxnId="{BFC08DDA-81FC-4513-80E6-A162ECD023CE}">
      <dgm:prSet/>
      <dgm:spPr/>
      <dgm:t>
        <a:bodyPr/>
        <a:lstStyle/>
        <a:p>
          <a:pPr algn="ctr"/>
          <a:endParaRPr lang="en-US"/>
        </a:p>
      </dgm:t>
    </dgm:pt>
    <dgm:pt modelId="{EDE41FB8-E7D9-4D28-BA31-C8E374CBE90D}" type="sibTrans" cxnId="{BFC08DDA-81FC-4513-80E6-A162ECD023CE}">
      <dgm:prSet/>
      <dgm:spPr/>
      <dgm:t>
        <a:bodyPr/>
        <a:lstStyle/>
        <a:p>
          <a:pPr algn="ctr"/>
          <a:endParaRPr lang="en-US"/>
        </a:p>
      </dgm:t>
    </dgm:pt>
    <dgm:pt modelId="{D8CF6615-01CE-41EA-985B-A630A95F9DF3}">
      <dgm:prSet phldrT="[Text]"/>
      <dgm:spPr/>
      <dgm:t>
        <a:bodyPr/>
        <a:lstStyle/>
        <a:p>
          <a:pPr algn="ctr"/>
          <a:r>
            <a:rPr lang="en-US" dirty="0"/>
            <a:t>Product and Disease registries</a:t>
          </a:r>
        </a:p>
      </dgm:t>
    </dgm:pt>
    <dgm:pt modelId="{3D3CEC9A-7E38-4C13-AA37-19E7F28BEDDC}" type="parTrans" cxnId="{2C436DF9-B80F-4EFB-B977-D166AD549DC6}">
      <dgm:prSet/>
      <dgm:spPr/>
      <dgm:t>
        <a:bodyPr/>
        <a:lstStyle/>
        <a:p>
          <a:pPr algn="ctr"/>
          <a:endParaRPr lang="en-US"/>
        </a:p>
      </dgm:t>
    </dgm:pt>
    <dgm:pt modelId="{493FD7FB-BC46-4DA6-9A79-FED7D8C7BA3D}" type="sibTrans" cxnId="{2C436DF9-B80F-4EFB-B977-D166AD549DC6}">
      <dgm:prSet/>
      <dgm:spPr/>
      <dgm:t>
        <a:bodyPr/>
        <a:lstStyle/>
        <a:p>
          <a:pPr algn="ctr"/>
          <a:endParaRPr lang="en-US"/>
        </a:p>
      </dgm:t>
    </dgm:pt>
    <dgm:pt modelId="{03201E79-79A6-4B88-A9A6-90DC40AD7F34}">
      <dgm:prSet phldrT="[Text]"/>
      <dgm:spPr/>
      <dgm:t>
        <a:bodyPr/>
        <a:lstStyle/>
        <a:p>
          <a:pPr algn="ctr"/>
          <a:r>
            <a:rPr lang="en-US" dirty="0"/>
            <a:t>Patient-generated data</a:t>
          </a:r>
        </a:p>
      </dgm:t>
    </dgm:pt>
    <dgm:pt modelId="{FBD95131-2902-4668-AEDD-B52A8A8624DA}" type="parTrans" cxnId="{65682ACA-20FC-476A-8726-06FD849410B9}">
      <dgm:prSet/>
      <dgm:spPr/>
      <dgm:t>
        <a:bodyPr/>
        <a:lstStyle/>
        <a:p>
          <a:pPr algn="ctr"/>
          <a:endParaRPr lang="en-US"/>
        </a:p>
      </dgm:t>
    </dgm:pt>
    <dgm:pt modelId="{BCCAC045-5032-4349-B41F-7117CF6F23D0}" type="sibTrans" cxnId="{65682ACA-20FC-476A-8726-06FD849410B9}">
      <dgm:prSet/>
      <dgm:spPr/>
      <dgm:t>
        <a:bodyPr/>
        <a:lstStyle/>
        <a:p>
          <a:pPr algn="ctr"/>
          <a:endParaRPr lang="en-US"/>
        </a:p>
      </dgm:t>
    </dgm:pt>
    <dgm:pt modelId="{590ABA8A-4442-446D-8803-0477ED54B1AC}" type="pres">
      <dgm:prSet presAssocID="{F96BBF2F-AA65-4DDA-918C-EF27D65554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176B42D-0038-4051-BF37-C5385D91D139}" type="pres">
      <dgm:prSet presAssocID="{BF683B3D-3808-4A8B-B804-C0A5FFE947B4}" presName="centerShape" presStyleLbl="node0" presStyleIdx="0" presStyleCnt="1"/>
      <dgm:spPr/>
    </dgm:pt>
    <dgm:pt modelId="{0E8BFE0F-030F-4879-A053-D79BD90F0C8C}" type="pres">
      <dgm:prSet presAssocID="{DDD352D8-376C-432D-B2CD-D81C221EA7C6}" presName="parTrans" presStyleLbl="bgSibTrans2D1" presStyleIdx="0" presStyleCnt="5"/>
      <dgm:spPr/>
    </dgm:pt>
    <dgm:pt modelId="{C0B2C9D7-C96E-4229-8156-5B0CE105E8D4}" type="pres">
      <dgm:prSet presAssocID="{2244FFF2-9CDD-4CDB-B884-1E815DE38F20}" presName="node" presStyleLbl="node1" presStyleIdx="0" presStyleCnt="5" custRadScaleRad="98645" custRadScaleInc="1706">
        <dgm:presLayoutVars>
          <dgm:bulletEnabled val="1"/>
        </dgm:presLayoutVars>
      </dgm:prSet>
      <dgm:spPr/>
    </dgm:pt>
    <dgm:pt modelId="{E29C3BF6-DBD9-4428-87E6-81AD0A1F04C5}" type="pres">
      <dgm:prSet presAssocID="{AC682D9E-7CF9-4C68-81FC-E4387EA0EFB7}" presName="parTrans" presStyleLbl="bgSibTrans2D1" presStyleIdx="1" presStyleCnt="5"/>
      <dgm:spPr/>
    </dgm:pt>
    <dgm:pt modelId="{BD7891E6-9857-4DD7-9DF0-05DF1C3BD72E}" type="pres">
      <dgm:prSet presAssocID="{942839CF-84AB-440A-A4AA-B9B856776FEC}" presName="node" presStyleLbl="node1" presStyleIdx="1" presStyleCnt="5" custRadScaleRad="98645" custRadScaleInc="1706">
        <dgm:presLayoutVars>
          <dgm:bulletEnabled val="1"/>
        </dgm:presLayoutVars>
      </dgm:prSet>
      <dgm:spPr/>
    </dgm:pt>
    <dgm:pt modelId="{88205B0B-927E-489D-B5FD-88EC02204F1B}" type="pres">
      <dgm:prSet presAssocID="{3D3CEC9A-7E38-4C13-AA37-19E7F28BEDDC}" presName="parTrans" presStyleLbl="bgSibTrans2D1" presStyleIdx="2" presStyleCnt="5" custLinFactNeighborX="854" custLinFactNeighborY="5057"/>
      <dgm:spPr/>
    </dgm:pt>
    <dgm:pt modelId="{D243623F-5808-44F8-8A6D-A697AFD69E14}" type="pres">
      <dgm:prSet presAssocID="{D8CF6615-01CE-41EA-985B-A630A95F9DF3}" presName="node" presStyleLbl="node1" presStyleIdx="2" presStyleCnt="5" custRadScaleRad="98645" custRadScaleInc="1706">
        <dgm:presLayoutVars>
          <dgm:bulletEnabled val="1"/>
        </dgm:presLayoutVars>
      </dgm:prSet>
      <dgm:spPr/>
    </dgm:pt>
    <dgm:pt modelId="{BA4D9A87-ECEE-43DA-B19C-0EC9CB991270}" type="pres">
      <dgm:prSet presAssocID="{FBD95131-2902-4668-AEDD-B52A8A8624DA}" presName="parTrans" presStyleLbl="bgSibTrans2D1" presStyleIdx="3" presStyleCnt="5"/>
      <dgm:spPr/>
    </dgm:pt>
    <dgm:pt modelId="{87D76627-1923-4A74-9BF3-EB20E13ABA39}" type="pres">
      <dgm:prSet presAssocID="{03201E79-79A6-4B88-A9A6-90DC40AD7F34}" presName="node" presStyleLbl="node1" presStyleIdx="3" presStyleCnt="5" custRadScaleRad="98645" custRadScaleInc="1706">
        <dgm:presLayoutVars>
          <dgm:bulletEnabled val="1"/>
        </dgm:presLayoutVars>
      </dgm:prSet>
      <dgm:spPr/>
    </dgm:pt>
    <dgm:pt modelId="{F5C0D493-774C-43DE-8348-7C45A17D02C7}" type="pres">
      <dgm:prSet presAssocID="{EC9FC384-DA51-4F59-8D4F-4C63EE6F9D87}" presName="parTrans" presStyleLbl="bgSibTrans2D1" presStyleIdx="4" presStyleCnt="5"/>
      <dgm:spPr/>
    </dgm:pt>
    <dgm:pt modelId="{E59427A4-583D-41C2-8F80-DAA0863CDCF5}" type="pres">
      <dgm:prSet presAssocID="{DB1547C2-31D7-4B43-960B-0A836FD998CA}" presName="node" presStyleLbl="node1" presStyleIdx="4" presStyleCnt="5">
        <dgm:presLayoutVars>
          <dgm:bulletEnabled val="1"/>
        </dgm:presLayoutVars>
      </dgm:prSet>
      <dgm:spPr/>
    </dgm:pt>
  </dgm:ptLst>
  <dgm:cxnLst>
    <dgm:cxn modelId="{AF914511-413B-4EF9-8318-0D0727466A1E}" type="presOf" srcId="{AC682D9E-7CF9-4C68-81FC-E4387EA0EFB7}" destId="{E29C3BF6-DBD9-4428-87E6-81AD0A1F04C5}" srcOrd="0" destOrd="0" presId="urn:microsoft.com/office/officeart/2005/8/layout/radial4"/>
    <dgm:cxn modelId="{B4887221-33F2-4F9D-9920-E0900603BAAA}" srcId="{BF683B3D-3808-4A8B-B804-C0A5FFE947B4}" destId="{2244FFF2-9CDD-4CDB-B884-1E815DE38F20}" srcOrd="0" destOrd="0" parTransId="{DDD352D8-376C-432D-B2CD-D81C221EA7C6}" sibTransId="{93B43FC4-E408-477A-8CAB-942493363B66}"/>
    <dgm:cxn modelId="{CDC50623-B762-4B8A-BE34-E351BA4433BC}" type="presOf" srcId="{3D3CEC9A-7E38-4C13-AA37-19E7F28BEDDC}" destId="{88205B0B-927E-489D-B5FD-88EC02204F1B}" srcOrd="0" destOrd="0" presId="urn:microsoft.com/office/officeart/2005/8/layout/radial4"/>
    <dgm:cxn modelId="{EC02F731-9EE3-4E9E-978B-70520820E507}" type="presOf" srcId="{BF683B3D-3808-4A8B-B804-C0A5FFE947B4}" destId="{0176B42D-0038-4051-BF37-C5385D91D139}" srcOrd="0" destOrd="0" presId="urn:microsoft.com/office/officeart/2005/8/layout/radial4"/>
    <dgm:cxn modelId="{50678246-1D4C-4C56-89E1-56D41310D127}" srcId="{F96BBF2F-AA65-4DDA-918C-EF27D65554F2}" destId="{BF683B3D-3808-4A8B-B804-C0A5FFE947B4}" srcOrd="0" destOrd="0" parTransId="{A52C49E4-03DC-4509-A07A-0349294D602A}" sibTransId="{F9D0BF75-F08F-421B-81A2-E65B9C1C63B4}"/>
    <dgm:cxn modelId="{70F33A50-B025-4FD9-B309-4E7BBCB6BC27}" srcId="{BF683B3D-3808-4A8B-B804-C0A5FFE947B4}" destId="{DB1547C2-31D7-4B43-960B-0A836FD998CA}" srcOrd="4" destOrd="0" parTransId="{EC9FC384-DA51-4F59-8D4F-4C63EE6F9D87}" sibTransId="{46861D7D-D79E-435B-BC78-8EC6538A52D7}"/>
    <dgm:cxn modelId="{3262F155-D5E0-4B21-BD30-7E91D48E8149}" type="presOf" srcId="{DDD352D8-376C-432D-B2CD-D81C221EA7C6}" destId="{0E8BFE0F-030F-4879-A053-D79BD90F0C8C}" srcOrd="0" destOrd="0" presId="urn:microsoft.com/office/officeart/2005/8/layout/radial4"/>
    <dgm:cxn modelId="{56FA1876-9641-4769-920E-73C2302A3DB9}" type="presOf" srcId="{2244FFF2-9CDD-4CDB-B884-1E815DE38F20}" destId="{C0B2C9D7-C96E-4229-8156-5B0CE105E8D4}" srcOrd="0" destOrd="0" presId="urn:microsoft.com/office/officeart/2005/8/layout/radial4"/>
    <dgm:cxn modelId="{689AF558-EDA3-4477-BC99-84A3F53C41CE}" type="presOf" srcId="{D8CF6615-01CE-41EA-985B-A630A95F9DF3}" destId="{D243623F-5808-44F8-8A6D-A697AFD69E14}" srcOrd="0" destOrd="0" presId="urn:microsoft.com/office/officeart/2005/8/layout/radial4"/>
    <dgm:cxn modelId="{C0FA6781-9AD7-4DC3-B8F9-A39CF2FE1F3C}" type="presOf" srcId="{FBD95131-2902-4668-AEDD-B52A8A8624DA}" destId="{BA4D9A87-ECEE-43DA-B19C-0EC9CB991270}" srcOrd="0" destOrd="0" presId="urn:microsoft.com/office/officeart/2005/8/layout/radial4"/>
    <dgm:cxn modelId="{EDA16C85-512E-481E-A950-4148701B078F}" type="presOf" srcId="{03201E79-79A6-4B88-A9A6-90DC40AD7F34}" destId="{87D76627-1923-4A74-9BF3-EB20E13ABA39}" srcOrd="0" destOrd="0" presId="urn:microsoft.com/office/officeart/2005/8/layout/radial4"/>
    <dgm:cxn modelId="{A3E14EBE-D7B8-460E-B9F5-456058E795FF}" type="presOf" srcId="{EC9FC384-DA51-4F59-8D4F-4C63EE6F9D87}" destId="{F5C0D493-774C-43DE-8348-7C45A17D02C7}" srcOrd="0" destOrd="0" presId="urn:microsoft.com/office/officeart/2005/8/layout/radial4"/>
    <dgm:cxn modelId="{3AB6F7C8-5AF8-4E0F-83CC-CB51C09A9734}" type="presOf" srcId="{F96BBF2F-AA65-4DDA-918C-EF27D65554F2}" destId="{590ABA8A-4442-446D-8803-0477ED54B1AC}" srcOrd="0" destOrd="0" presId="urn:microsoft.com/office/officeart/2005/8/layout/radial4"/>
    <dgm:cxn modelId="{65682ACA-20FC-476A-8726-06FD849410B9}" srcId="{BF683B3D-3808-4A8B-B804-C0A5FFE947B4}" destId="{03201E79-79A6-4B88-A9A6-90DC40AD7F34}" srcOrd="3" destOrd="0" parTransId="{FBD95131-2902-4668-AEDD-B52A8A8624DA}" sibTransId="{BCCAC045-5032-4349-B41F-7117CF6F23D0}"/>
    <dgm:cxn modelId="{BFC08DDA-81FC-4513-80E6-A162ECD023CE}" srcId="{BF683B3D-3808-4A8B-B804-C0A5FFE947B4}" destId="{942839CF-84AB-440A-A4AA-B9B856776FEC}" srcOrd="1" destOrd="0" parTransId="{AC682D9E-7CF9-4C68-81FC-E4387EA0EFB7}" sibTransId="{EDE41FB8-E7D9-4D28-BA31-C8E374CBE90D}"/>
    <dgm:cxn modelId="{97C79EE1-3EC6-420B-BEAB-B807D8190A41}" type="presOf" srcId="{DB1547C2-31D7-4B43-960B-0A836FD998CA}" destId="{E59427A4-583D-41C2-8F80-DAA0863CDCF5}" srcOrd="0" destOrd="0" presId="urn:microsoft.com/office/officeart/2005/8/layout/radial4"/>
    <dgm:cxn modelId="{2C436DF9-B80F-4EFB-B977-D166AD549DC6}" srcId="{BF683B3D-3808-4A8B-B804-C0A5FFE947B4}" destId="{D8CF6615-01CE-41EA-985B-A630A95F9DF3}" srcOrd="2" destOrd="0" parTransId="{3D3CEC9A-7E38-4C13-AA37-19E7F28BEDDC}" sibTransId="{493FD7FB-BC46-4DA6-9A79-FED7D8C7BA3D}"/>
    <dgm:cxn modelId="{4470E6FA-8991-4356-97C8-71898CE4C656}" type="presOf" srcId="{942839CF-84AB-440A-A4AA-B9B856776FEC}" destId="{BD7891E6-9857-4DD7-9DF0-05DF1C3BD72E}" srcOrd="0" destOrd="0" presId="urn:microsoft.com/office/officeart/2005/8/layout/radial4"/>
    <dgm:cxn modelId="{AC81FE69-1FB6-4CF2-8EB9-D52A936F109F}" type="presParOf" srcId="{590ABA8A-4442-446D-8803-0477ED54B1AC}" destId="{0176B42D-0038-4051-BF37-C5385D91D139}" srcOrd="0" destOrd="0" presId="urn:microsoft.com/office/officeart/2005/8/layout/radial4"/>
    <dgm:cxn modelId="{61647254-3952-43A1-B7D7-F0F940304A4D}" type="presParOf" srcId="{590ABA8A-4442-446D-8803-0477ED54B1AC}" destId="{0E8BFE0F-030F-4879-A053-D79BD90F0C8C}" srcOrd="1" destOrd="0" presId="urn:microsoft.com/office/officeart/2005/8/layout/radial4"/>
    <dgm:cxn modelId="{904ED861-1E70-4E77-9B9A-8BAD5FB51687}" type="presParOf" srcId="{590ABA8A-4442-446D-8803-0477ED54B1AC}" destId="{C0B2C9D7-C96E-4229-8156-5B0CE105E8D4}" srcOrd="2" destOrd="0" presId="urn:microsoft.com/office/officeart/2005/8/layout/radial4"/>
    <dgm:cxn modelId="{146A16DF-D6C0-4B7D-AEA9-A939E312209B}" type="presParOf" srcId="{590ABA8A-4442-446D-8803-0477ED54B1AC}" destId="{E29C3BF6-DBD9-4428-87E6-81AD0A1F04C5}" srcOrd="3" destOrd="0" presId="urn:microsoft.com/office/officeart/2005/8/layout/radial4"/>
    <dgm:cxn modelId="{73213774-5029-4CB3-A335-1DAF5908B076}" type="presParOf" srcId="{590ABA8A-4442-446D-8803-0477ED54B1AC}" destId="{BD7891E6-9857-4DD7-9DF0-05DF1C3BD72E}" srcOrd="4" destOrd="0" presId="urn:microsoft.com/office/officeart/2005/8/layout/radial4"/>
    <dgm:cxn modelId="{C0AD3F42-C80E-427B-8343-8518F3702707}" type="presParOf" srcId="{590ABA8A-4442-446D-8803-0477ED54B1AC}" destId="{88205B0B-927E-489D-B5FD-88EC02204F1B}" srcOrd="5" destOrd="0" presId="urn:microsoft.com/office/officeart/2005/8/layout/radial4"/>
    <dgm:cxn modelId="{8E1CB162-2F47-4225-8C32-19B443FCC6A4}" type="presParOf" srcId="{590ABA8A-4442-446D-8803-0477ED54B1AC}" destId="{D243623F-5808-44F8-8A6D-A697AFD69E14}" srcOrd="6" destOrd="0" presId="urn:microsoft.com/office/officeart/2005/8/layout/radial4"/>
    <dgm:cxn modelId="{233351A2-B950-4F03-9169-16C419113ABB}" type="presParOf" srcId="{590ABA8A-4442-446D-8803-0477ED54B1AC}" destId="{BA4D9A87-ECEE-43DA-B19C-0EC9CB991270}" srcOrd="7" destOrd="0" presId="urn:microsoft.com/office/officeart/2005/8/layout/radial4"/>
    <dgm:cxn modelId="{8C067223-EB88-4904-A27B-310264EB3638}" type="presParOf" srcId="{590ABA8A-4442-446D-8803-0477ED54B1AC}" destId="{87D76627-1923-4A74-9BF3-EB20E13ABA39}" srcOrd="8" destOrd="0" presId="urn:microsoft.com/office/officeart/2005/8/layout/radial4"/>
    <dgm:cxn modelId="{787A8281-46E7-4E33-86A3-173EEB691938}" type="presParOf" srcId="{590ABA8A-4442-446D-8803-0477ED54B1AC}" destId="{F5C0D493-774C-43DE-8348-7C45A17D02C7}" srcOrd="9" destOrd="0" presId="urn:microsoft.com/office/officeart/2005/8/layout/radial4"/>
    <dgm:cxn modelId="{362A7452-A65B-4442-BDE6-AB0648E96432}" type="presParOf" srcId="{590ABA8A-4442-446D-8803-0477ED54B1AC}" destId="{E59427A4-583D-41C2-8F80-DAA0863CDCF5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B42D-0038-4051-BF37-C5385D91D139}">
      <dsp:nvSpPr>
        <dsp:cNvPr id="0" name=""/>
        <dsp:cNvSpPr/>
      </dsp:nvSpPr>
      <dsp:spPr>
        <a:xfrm>
          <a:off x="5138140" y="1786461"/>
          <a:ext cx="1324455" cy="13244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RWD</a:t>
          </a:r>
        </a:p>
      </dsp:txBody>
      <dsp:txXfrm>
        <a:off x="5332102" y="1980423"/>
        <a:ext cx="936531" cy="936531"/>
      </dsp:txXfrm>
    </dsp:sp>
    <dsp:sp modelId="{0E8BFE0F-030F-4879-A053-D79BD90F0C8C}">
      <dsp:nvSpPr>
        <dsp:cNvPr id="0" name=""/>
        <dsp:cNvSpPr/>
      </dsp:nvSpPr>
      <dsp:spPr>
        <a:xfrm rot="10836850">
          <a:off x="3882051" y="2245752"/>
          <a:ext cx="1187076" cy="3774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2C9D7-C96E-4229-8156-5B0CE105E8D4}">
      <dsp:nvSpPr>
        <dsp:cNvPr id="0" name=""/>
        <dsp:cNvSpPr/>
      </dsp:nvSpPr>
      <dsp:spPr>
        <a:xfrm>
          <a:off x="3252969" y="1924832"/>
          <a:ext cx="1258232" cy="1006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EHRs</a:t>
          </a:r>
        </a:p>
      </dsp:txBody>
      <dsp:txXfrm>
        <a:off x="3282451" y="1954314"/>
        <a:ext cx="1199268" cy="947621"/>
      </dsp:txXfrm>
    </dsp:sp>
    <dsp:sp modelId="{E29C3BF6-DBD9-4428-87E6-81AD0A1F04C5}">
      <dsp:nvSpPr>
        <dsp:cNvPr id="0" name=""/>
        <dsp:cNvSpPr/>
      </dsp:nvSpPr>
      <dsp:spPr>
        <a:xfrm rot="13536850">
          <a:off x="4280112" y="1313152"/>
          <a:ext cx="1187076" cy="3774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7891E6-9857-4DD7-9DF0-05DF1C3BD72E}">
      <dsp:nvSpPr>
        <dsp:cNvPr id="0" name=""/>
        <dsp:cNvSpPr/>
      </dsp:nvSpPr>
      <dsp:spPr>
        <a:xfrm>
          <a:off x="3829361" y="574424"/>
          <a:ext cx="1258232" cy="1006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Medical claims, Billing data</a:t>
          </a:r>
        </a:p>
      </dsp:txBody>
      <dsp:txXfrm>
        <a:off x="3858843" y="603906"/>
        <a:ext cx="1199268" cy="947621"/>
      </dsp:txXfrm>
    </dsp:sp>
    <dsp:sp modelId="{88205B0B-927E-489D-B5FD-88EC02204F1B}">
      <dsp:nvSpPr>
        <dsp:cNvPr id="0" name=""/>
        <dsp:cNvSpPr/>
      </dsp:nvSpPr>
      <dsp:spPr>
        <a:xfrm rot="16236850">
          <a:off x="5231169" y="954263"/>
          <a:ext cx="1187076" cy="3774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3623F-5808-44F8-8A6D-A697AFD69E14}">
      <dsp:nvSpPr>
        <dsp:cNvPr id="0" name=""/>
        <dsp:cNvSpPr/>
      </dsp:nvSpPr>
      <dsp:spPr>
        <a:xfrm>
          <a:off x="5191815" y="27113"/>
          <a:ext cx="1258232" cy="1006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and Disease registries</a:t>
          </a:r>
        </a:p>
      </dsp:txBody>
      <dsp:txXfrm>
        <a:off x="5221297" y="56595"/>
        <a:ext cx="1199268" cy="947621"/>
      </dsp:txXfrm>
    </dsp:sp>
    <dsp:sp modelId="{BA4D9A87-ECEE-43DA-B19C-0EC9CB991270}">
      <dsp:nvSpPr>
        <dsp:cNvPr id="0" name=""/>
        <dsp:cNvSpPr/>
      </dsp:nvSpPr>
      <dsp:spPr>
        <a:xfrm rot="18936850">
          <a:off x="6153632" y="1333235"/>
          <a:ext cx="1187076" cy="3774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76627-1923-4A74-9BF3-EB20E13ABA39}">
      <dsp:nvSpPr>
        <dsp:cNvPr id="0" name=""/>
        <dsp:cNvSpPr/>
      </dsp:nvSpPr>
      <dsp:spPr>
        <a:xfrm>
          <a:off x="6542223" y="603505"/>
          <a:ext cx="1258232" cy="1006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Patient-generated data</a:t>
          </a:r>
        </a:p>
      </dsp:txBody>
      <dsp:txXfrm>
        <a:off x="6571705" y="632987"/>
        <a:ext cx="1199268" cy="947621"/>
      </dsp:txXfrm>
    </dsp:sp>
    <dsp:sp modelId="{F5C0D493-774C-43DE-8348-7C45A17D02C7}">
      <dsp:nvSpPr>
        <dsp:cNvPr id="0" name=""/>
        <dsp:cNvSpPr/>
      </dsp:nvSpPr>
      <dsp:spPr>
        <a:xfrm>
          <a:off x="6533134" y="2259953"/>
          <a:ext cx="1211978" cy="37746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9427A4-583D-41C2-8F80-DAA0863CDCF5}">
      <dsp:nvSpPr>
        <dsp:cNvPr id="0" name=""/>
        <dsp:cNvSpPr/>
      </dsp:nvSpPr>
      <dsp:spPr>
        <a:xfrm>
          <a:off x="7115996" y="1945395"/>
          <a:ext cx="1258232" cy="1006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Other (mobile devices)</a:t>
          </a:r>
        </a:p>
      </dsp:txBody>
      <dsp:txXfrm>
        <a:off x="7145478" y="1974877"/>
        <a:ext cx="1199268" cy="947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52325C8-FBBD-4932-9471-D48E54CDCCAC}" type="datetimeFigureOut">
              <a:rPr lang="en-US" altLang="en-US"/>
              <a:pPr>
                <a:defRPr/>
              </a:pPr>
              <a:t>5/7/2022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27E27DB-B1BF-4D0B-A3CB-23545D04F8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329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F966B7-570F-4BEB-B8FC-F2C67BAC5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2015330"/>
            <a:ext cx="11734800" cy="1447800"/>
          </a:xfrm>
        </p:spPr>
        <p:txBody>
          <a:bodyPr/>
          <a:lstStyle>
            <a:lvl1pPr marL="109537" indent="0">
              <a:buNone/>
              <a:defRPr b="0"/>
            </a:lvl1pPr>
          </a:lstStyle>
          <a:p>
            <a:pPr lvl="0"/>
            <a:r>
              <a:rPr lang="en-US" dirty="0"/>
              <a:t>Author 1 Name: Author 1 Biography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56E759-A785-4CA1-AB64-B7F7F5B99B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4030660"/>
            <a:ext cx="11734800" cy="1447800"/>
          </a:xfrm>
        </p:spPr>
        <p:txBody>
          <a:bodyPr/>
          <a:lstStyle>
            <a:lvl1pPr marL="109537" indent="0">
              <a:buNone/>
              <a:defRPr/>
            </a:lvl1pPr>
          </a:lstStyle>
          <a:p>
            <a:pPr lvl="0"/>
            <a:r>
              <a:rPr lang="en-US" dirty="0"/>
              <a:t>Author 2 Name: Author 2 Biography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54A65E2-FB4B-42EB-9349-589AE14A3E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B295823-0575-43C8-AEFB-7D7DDD7F32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C361B0-2C1B-468A-9569-6D7447D849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C339704-F9B3-4C6B-B54B-06AD26381A4A}" type="slidenum">
              <a:rPr lang="en-US" altLang="en-US" smtClean="0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76C6FB-C1C7-431D-90A9-992A46517D15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8">
            <a:extLst>
              <a:ext uri="{FF2B5EF4-FFF2-40B4-BE49-F238E27FC236}">
                <a16:creationId xmlns:a16="http://schemas.microsoft.com/office/drawing/2014/main" id="{7B607278-B528-42DA-8C3C-AA88A04D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12448-CAF6-4A22-A237-37BB83832CC2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9EDEF-48D1-4F03-B73F-AC5EE8B20BC1}"/>
              </a:ext>
            </a:extLst>
          </p:cNvPr>
          <p:cNvSpPr txBox="1"/>
          <p:nvPr userDrawn="1"/>
        </p:nvSpPr>
        <p:spPr>
          <a:xfrm>
            <a:off x="1295400" y="1905000"/>
            <a:ext cx="3124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Name: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Affiliation: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Contact Number: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E-mail: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Website: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Twitter: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LinkedIn: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D9DFF1-AAAA-4F86-9B5E-4528EB2310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19600" y="1904999"/>
            <a:ext cx="6858000" cy="3139321"/>
          </a:xfrm>
        </p:spPr>
        <p:txBody>
          <a:bodyPr/>
          <a:lstStyle>
            <a:lvl1pPr>
              <a:spcBef>
                <a:spcPts val="600"/>
              </a:spcBef>
              <a:buNone/>
              <a:defRPr sz="2400">
                <a:solidFill>
                  <a:srgbClr val="ED1C2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969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12448-CAF6-4A22-A237-37BB83832CC2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10116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7665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1">
    <p:bg>
      <p:bgPr>
        <a:gradFill flip="none" rotWithShape="1">
          <a:gsLst>
            <a:gs pos="99000">
              <a:schemeClr val="tx1">
                <a:lumMod val="65000"/>
                <a:lumOff val="35000"/>
              </a:schemeClr>
            </a:gs>
            <a:gs pos="50000">
              <a:schemeClr val="bg1">
                <a:lumMod val="75000"/>
              </a:schemeClr>
            </a:gs>
            <a:gs pos="0">
              <a:srgbClr val="DFEFF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25373C4E-0E55-4757-9EF8-4A5017921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7" name="Subtitle 16">
            <a:extLst>
              <a:ext uri="{FF2B5EF4-FFF2-40B4-BE49-F238E27FC236}">
                <a16:creationId xmlns:a16="http://schemas.microsoft.com/office/drawing/2014/main" id="{BDF03BBF-027E-4197-91D2-E79E59BA05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051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2">
    <p:bg>
      <p:bgPr>
        <a:gradFill flip="none" rotWithShape="1">
          <a:gsLst>
            <a:gs pos="99000">
              <a:schemeClr val="accent1"/>
            </a:gs>
            <a:gs pos="24000">
              <a:schemeClr val="accent1">
                <a:lumMod val="40000"/>
                <a:lumOff val="6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25373C4E-0E55-4757-9EF8-4A5017921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7" name="Subtitle 16">
            <a:extLst>
              <a:ext uri="{FF2B5EF4-FFF2-40B4-BE49-F238E27FC236}">
                <a16:creationId xmlns:a16="http://schemas.microsoft.com/office/drawing/2014/main" id="{BDF03BBF-027E-4197-91D2-E79E59BA05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596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de by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EC39-0796-485D-BA09-0314A1320B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828800"/>
            <a:ext cx="5486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51E262-69CB-4F23-AF75-898EF63027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0" y="1828800"/>
            <a:ext cx="5486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9">
            <a:extLst>
              <a:ext uri="{FF2B5EF4-FFF2-40B4-BE49-F238E27FC236}">
                <a16:creationId xmlns:a16="http://schemas.microsoft.com/office/drawing/2014/main" id="{4EB547B0-6387-4912-9CA3-C05409BCE3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3ACD8A34-2762-4252-87E2-A4107E267F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7819B-402F-4FDF-815B-57435C57485A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8">
            <a:extLst>
              <a:ext uri="{FF2B5EF4-FFF2-40B4-BE49-F238E27FC236}">
                <a16:creationId xmlns:a16="http://schemas.microsoft.com/office/drawing/2014/main" id="{F9214934-FEF6-46A1-99D3-80D2AEA1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8745C0DA-DB6D-4C24-99B3-2CAC6CCEB0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39884" y="6408741"/>
            <a:ext cx="2999315" cy="365125"/>
          </a:xfrm>
        </p:spPr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BC53C-9F89-4DDE-A73C-FCE67BB39BDF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7D1151-411A-4455-BAA9-CB6057EA84E0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9F615DBB-49B0-4629-886C-98813485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31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- Top Coln Desc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EC39-0796-485D-BA09-0314A1320B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2590800"/>
            <a:ext cx="5486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51E262-69CB-4F23-AF75-898EF63027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0" y="2590800"/>
            <a:ext cx="5486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9">
            <a:extLst>
              <a:ext uri="{FF2B5EF4-FFF2-40B4-BE49-F238E27FC236}">
                <a16:creationId xmlns:a16="http://schemas.microsoft.com/office/drawing/2014/main" id="{4EB547B0-6387-4912-9CA3-C05409BCE3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3ACD8A34-2762-4252-87E2-A4107E267F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7819B-402F-4FDF-815B-57435C57485A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8">
            <a:extLst>
              <a:ext uri="{FF2B5EF4-FFF2-40B4-BE49-F238E27FC236}">
                <a16:creationId xmlns:a16="http://schemas.microsoft.com/office/drawing/2014/main" id="{9DF6B070-EEE3-45BE-A0A5-7D96E49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18BE7-F9A7-4B13-9717-02ADCECC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828800"/>
            <a:ext cx="548640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01509A9-6E7D-4466-9F09-A0AB053DFA2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00800" y="1828800"/>
            <a:ext cx="548640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4258F8-8D53-457E-B6AE-5B5F7F46A6F7}"/>
              </a:ext>
            </a:extLst>
          </p:cNvPr>
          <p:cNvCxnSpPr/>
          <p:nvPr userDrawn="1"/>
        </p:nvCxnSpPr>
        <p:spPr>
          <a:xfrm>
            <a:off x="228600" y="2606040"/>
            <a:ext cx="5486400" cy="0"/>
          </a:xfrm>
          <a:prstGeom prst="line">
            <a:avLst/>
          </a:prstGeom>
          <a:ln w="1905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CFF220-74C6-46F1-93A0-3C258F73AED4}"/>
              </a:ext>
            </a:extLst>
          </p:cNvPr>
          <p:cNvCxnSpPr/>
          <p:nvPr userDrawn="1"/>
        </p:nvCxnSpPr>
        <p:spPr>
          <a:xfrm>
            <a:off x="6400800" y="2606040"/>
            <a:ext cx="5486400" cy="0"/>
          </a:xfrm>
          <a:prstGeom prst="line">
            <a:avLst/>
          </a:prstGeom>
          <a:ln w="1905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E24F5039-6B23-49BF-BB9F-5B0EEEE0C5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39884" y="6408741"/>
            <a:ext cx="2999315" cy="365125"/>
          </a:xfrm>
        </p:spPr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2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Layout - Bottom Coln Desc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EC39-0796-485D-BA09-0314A1320B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" y="1828800"/>
            <a:ext cx="5486400" cy="3733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51E262-69CB-4F23-AF75-898EF63027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0" y="1828800"/>
            <a:ext cx="5486400" cy="3733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9">
            <a:extLst>
              <a:ext uri="{FF2B5EF4-FFF2-40B4-BE49-F238E27FC236}">
                <a16:creationId xmlns:a16="http://schemas.microsoft.com/office/drawing/2014/main" id="{4EB547B0-6387-4912-9CA3-C05409BCE3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3ACD8A34-2762-4252-87E2-A4107E267F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F7819B-402F-4FDF-815B-57435C57485A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8">
            <a:extLst>
              <a:ext uri="{FF2B5EF4-FFF2-40B4-BE49-F238E27FC236}">
                <a16:creationId xmlns:a16="http://schemas.microsoft.com/office/drawing/2014/main" id="{9DF6B070-EEE3-45BE-A0A5-7D96E49D7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E3785DE-428C-4E73-9CD2-FB526C73F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5562600"/>
            <a:ext cx="548640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D852904-1864-4E9A-A9ED-C62285E35B4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400800" y="5576080"/>
            <a:ext cx="548640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024E49-5B94-4FBE-A29F-AC3F0273BC59}"/>
              </a:ext>
            </a:extLst>
          </p:cNvPr>
          <p:cNvCxnSpPr/>
          <p:nvPr userDrawn="1"/>
        </p:nvCxnSpPr>
        <p:spPr>
          <a:xfrm>
            <a:off x="228600" y="5550408"/>
            <a:ext cx="5486400" cy="0"/>
          </a:xfrm>
          <a:prstGeom prst="line">
            <a:avLst/>
          </a:prstGeom>
          <a:ln w="1905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4F8DF-CB93-4FC8-B6FD-51A7E65C5DD7}"/>
              </a:ext>
            </a:extLst>
          </p:cNvPr>
          <p:cNvCxnSpPr/>
          <p:nvPr userDrawn="1"/>
        </p:nvCxnSpPr>
        <p:spPr>
          <a:xfrm>
            <a:off x="6400800" y="5550408"/>
            <a:ext cx="5486400" cy="0"/>
          </a:xfrm>
          <a:prstGeom prst="line">
            <a:avLst/>
          </a:prstGeom>
          <a:ln w="1905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1">
            <a:extLst>
              <a:ext uri="{FF2B5EF4-FFF2-40B4-BE49-F238E27FC236}">
                <a16:creationId xmlns:a16="http://schemas.microsoft.com/office/drawing/2014/main" id="{9AFA672D-3DFA-4990-A99A-28D071C8E3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39884" y="6408741"/>
            <a:ext cx="2999315" cy="365125"/>
          </a:xfrm>
        </p:spPr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9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B18377EC-49B2-4F4A-A62A-250F8457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7B7F3E19-2F40-4654-A4AB-4507AA7B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281B53-749E-4D4A-B789-595556D1C9BD}"/>
              </a:ext>
            </a:extLst>
          </p:cNvPr>
          <p:cNvCxnSpPr/>
          <p:nvPr userDrawn="1"/>
        </p:nvCxnSpPr>
        <p:spPr>
          <a:xfrm>
            <a:off x="0" y="1676400"/>
            <a:ext cx="12115800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8">
            <a:extLst>
              <a:ext uri="{FF2B5EF4-FFF2-40B4-BE49-F238E27FC236}">
                <a16:creationId xmlns:a16="http://schemas.microsoft.com/office/drawing/2014/main" id="{16CD2F9F-DB29-47CE-8325-EDCCCF55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C20E96DE-32C6-4D49-9591-05A0E13F34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39884" y="6408741"/>
            <a:ext cx="2999315" cy="365125"/>
          </a:xfrm>
        </p:spPr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24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057400" y="381000"/>
            <a:ext cx="99060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228600" y="1752599"/>
            <a:ext cx="11734800" cy="4549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41"/>
            <a:ext cx="2559051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39884" y="6408741"/>
            <a:ext cx="2999315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41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C339704-F9B3-4C6B-B54B-06AD26381A4A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49" y="504363"/>
            <a:ext cx="1675502" cy="942469"/>
          </a:xfrm>
          <a:prstGeom prst="rect">
            <a:avLst/>
          </a:prstGeom>
        </p:spPr>
      </p:pic>
      <p:sp>
        <p:nvSpPr>
          <p:cNvPr id="11" name="Footer Placeholder 21">
            <a:extLst>
              <a:ext uri="{FF2B5EF4-FFF2-40B4-BE49-F238E27FC236}">
                <a16:creationId xmlns:a16="http://schemas.microsoft.com/office/drawing/2014/main" id="{A1687192-2D64-41D3-B6F7-1A45EEC3C832}"/>
              </a:ext>
            </a:extLst>
          </p:cNvPr>
          <p:cNvSpPr txBox="1">
            <a:spLocks/>
          </p:cNvSpPr>
          <p:nvPr userDrawn="1"/>
        </p:nvSpPr>
        <p:spPr>
          <a:xfrm>
            <a:off x="266700" y="640874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dirty="0"/>
              <a:t>#PharmaSUG2022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1" r:id="rId2"/>
    <p:sldLayoutId id="2147483766" r:id="rId3"/>
    <p:sldLayoutId id="2147483767" r:id="rId4"/>
    <p:sldLayoutId id="2147483762" r:id="rId5"/>
    <p:sldLayoutId id="2147483758" r:id="rId6"/>
    <p:sldLayoutId id="2147483768" r:id="rId7"/>
    <p:sldLayoutId id="2147483769" r:id="rId8"/>
    <p:sldLayoutId id="2147483764" r:id="rId9"/>
    <p:sldLayoutId id="2147483770" r:id="rId10"/>
    <p:sldLayoutId id="214748375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MS PGothic" panose="020B0600070205080204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hdsi.github.io/TheBookOfOhdsi/" TargetMode="External"/><Relationship Id="rId7" Type="http://schemas.openxmlformats.org/officeDocument/2006/relationships/hyperlink" Target="https://doi.org/10.13026/s6n6-xd98" TargetMode="External"/><Relationship Id="rId2" Type="http://schemas.openxmlformats.org/officeDocument/2006/relationships/hyperlink" Target="https://www.fda.gov/media/120060/download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3026/p1f5-7x35" TargetMode="External"/><Relationship Id="rId5" Type="http://schemas.openxmlformats.org/officeDocument/2006/relationships/hyperlink" Target="https://bridgmodel.nci.nih.gov/" TargetMode="External"/><Relationship Id="rId4" Type="http://schemas.openxmlformats.org/officeDocument/2006/relationships/hyperlink" Target="https://aspe.hhs.gov/sites/default/files/private/pdf/259016/CDMH-Final-Report-14August2020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shwini-y-shanbhogue-51121b21/" TargetMode="External"/><Relationship Id="rId2" Type="http://schemas.openxmlformats.org/officeDocument/2006/relationships/hyperlink" Target="mailto:ash23shan@yahoo.com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sh23sha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hyperlink" Target="https://www.fda.gov/media/120060/download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ncbi.nlm.nih.gov/pmc/articles/PMC3241518/pdf/JRSM-11-0180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globalawareness101.org/2018/08/the-confidence-to-trust-in-god.html" TargetMode="Externa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E93260-441C-4BAA-8836-0398A34290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2015330"/>
            <a:ext cx="11734800" cy="2861470"/>
          </a:xfrm>
        </p:spPr>
        <p:txBody>
          <a:bodyPr/>
          <a:lstStyle/>
          <a:p>
            <a:r>
              <a:rPr lang="en-US" dirty="0"/>
              <a:t>Ashwini </a:t>
            </a:r>
            <a:r>
              <a:rPr lang="en-US" dirty="0" err="1"/>
              <a:t>Yermal</a:t>
            </a:r>
            <a:r>
              <a:rPr lang="en-US" dirty="0"/>
              <a:t> Shanbhogue</a:t>
            </a:r>
          </a:p>
          <a:p>
            <a:r>
              <a:rPr lang="en-US" dirty="0"/>
              <a:t>Ashwini has a Master’s degree in Biochemistry. While working as a Lab Research Scientist she discovered that as much as she enjoyed generating data, she enjoyed decoding it more. She is now pivoting to pursue her true passion- data analysis.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5DF329-C38E-4721-A1B3-0EB3B261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8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0867B5-AE4B-C89D-71BE-3197A75B1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marR="0" lvl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MS PGothic" panose="020B0600070205080204" pitchFamily="34" charset="-128"/>
                <a:cs typeface="+mn-cs"/>
              </a:rPr>
              <a:t>Uncaptured mapping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56BE-505A-3AF2-14FF-376E63FD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DE3078-FAF4-DC87-28EF-CCA0E01EE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53F4C-D7A7-8E1D-F777-CFC3627E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10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2934E4-DB0D-F904-7585-D7B554863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823F6-ED46-D345-AB54-D1CA380BB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385" y="3429000"/>
            <a:ext cx="1063122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3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B201A-575B-C2C9-A8F2-96BBE55C9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 algn="ctr">
              <a:buNone/>
            </a:pPr>
            <a:r>
              <a:rPr lang="en-US" dirty="0"/>
              <a:t>Controlled terminologies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C39E3-42C5-03E0-7EC9-162EFDB77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275BBE-5C3D-58CC-120C-271D4FB2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AECB4-7ED4-A3FF-EF6C-80584B52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11</a:t>
            </a:fld>
            <a:endParaRPr lang="en-US" altLang="en-US" sz="11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08FCEED-3B87-504E-12FC-19BA6BE0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11FE7-E8CD-F59D-EEBB-5B92AE253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612" y="2317489"/>
            <a:ext cx="7466776" cy="4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3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81DA95-238A-70C5-1F1C-A806C89396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09537" indent="0" algn="ctr">
              <a:buNone/>
            </a:pPr>
            <a:r>
              <a:rPr lang="en-US" dirty="0"/>
              <a:t>Non- standard variables</a:t>
            </a:r>
          </a:p>
          <a:p>
            <a:pPr marL="109537" indent="0" algn="ctr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5DB1-2A69-E2C0-15B9-1D784C0CC0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109537" indent="0" algn="ctr">
              <a:buNone/>
            </a:pPr>
            <a:r>
              <a:rPr lang="en-US" dirty="0"/>
              <a:t>Non- availability of data in some OMOP tables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07097-CFA6-108C-6BA3-DDCD039F69F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FE5D7-F65D-D161-A17B-EA1D3C270C0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12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17F98F-EEF3-08B7-0716-B84752F7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3DBF7A-E940-A325-D463-1CD635F6C3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236EB146-DA0F-5E97-F1EE-4C6F1F092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782" y="2628866"/>
            <a:ext cx="9184436" cy="39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47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E820F8-C5DD-3B03-C991-3D1AFC24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marR="0" lvl="0" indent="0" algn="ctr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MS PGothic" panose="020B0600070205080204" pitchFamily="34" charset="-128"/>
                <a:cs typeface="+mn-cs"/>
              </a:rPr>
              <a:t>De- identification of data</a:t>
            </a:r>
          </a:p>
          <a:p>
            <a:pPr marL="109537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84A05-2762-8638-3932-636A6645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510A54-7CE6-18E6-E8DB-ADBD8665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BA63A-AD6D-8327-EEBE-53146FF8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13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B2502-5394-3464-ED51-77E93BBF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DB46EE-006E-ED1B-D488-CC2882AE1EF6}"/>
              </a:ext>
            </a:extLst>
          </p:cNvPr>
          <p:cNvGrpSpPr/>
          <p:nvPr/>
        </p:nvGrpSpPr>
        <p:grpSpPr>
          <a:xfrm>
            <a:off x="1007343" y="2971800"/>
            <a:ext cx="10177313" cy="2590800"/>
            <a:chOff x="1007343" y="2971800"/>
            <a:chExt cx="10177313" cy="2590800"/>
          </a:xfrm>
        </p:grpSpPr>
        <p:pic>
          <p:nvPicPr>
            <p:cNvPr id="10" name="Picture 9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3CE3279C-40F4-88CC-A68E-EB6235DBA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contras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43" y="2971800"/>
              <a:ext cx="10177313" cy="2590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12BA66-285C-E54B-D77B-AF26EEFE83E8}"/>
                </a:ext>
              </a:extLst>
            </p:cNvPr>
            <p:cNvSpPr/>
            <p:nvPr/>
          </p:nvSpPr>
          <p:spPr>
            <a:xfrm>
              <a:off x="1007343" y="3200400"/>
              <a:ext cx="1278657" cy="2362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C92171-ABBF-856F-7893-F2F3DBD34344}"/>
                </a:ext>
              </a:extLst>
            </p:cNvPr>
            <p:cNvSpPr/>
            <p:nvPr/>
          </p:nvSpPr>
          <p:spPr>
            <a:xfrm>
              <a:off x="3810001" y="3200400"/>
              <a:ext cx="1143000" cy="2362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745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1BC952-1E37-66E9-F003-EEC4DDA4F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endParaRPr lang="en-US" dirty="0"/>
          </a:p>
          <a:p>
            <a:pPr marL="109537" indent="0">
              <a:buNone/>
            </a:pPr>
            <a:endParaRPr lang="en-US" dirty="0"/>
          </a:p>
          <a:p>
            <a:pPr marL="109537" indent="0">
              <a:buNone/>
            </a:pPr>
            <a:r>
              <a:rPr lang="en-US" dirty="0"/>
              <a:t>In my paper, I have elucidated the process of mapping MIMIC IV v0.9 demo data in OMOP CDM v5.3.1 to CDISC SDTM v3.2 using the CDMH project as a jumping-off point, documented several associated challenges and provided suggestions to address some of these challenges. This document, that shows the end-to-end mapping of RWD to SDTM in a stepwise manner, could serve as a primer to the process of ETL.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CA12F-803B-9EEC-8768-D64DB4913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35E951-003D-7308-E8AA-76C484AB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D444D-61F6-E334-2286-264B7B1E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14</a:t>
            </a:fld>
            <a:endParaRPr lang="en-US" altLang="en-US" sz="11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30D7DC-474E-BEAA-BAF3-2E785FFC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1926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C07112-C73F-44AB-7C71-54235A34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 for FDA’s Real World Evidence Program.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(2021, December). FDA.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https://www.fda.gov/media/120060/download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Observational Health Data Sciences and Informatics. (2021, January 11). The Book of OHDSI.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Www.Ohdsi.Org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April 4, 2022, from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https://ohdsi.github.io/TheBookOfOhdsi/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Data Model Harmonization (CDMH) and Open Standards for Evidence Generation.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(2020, August). FDA, NIH, Office of the National Coordinator for Health Information Technology (ONC).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https://aspe.hhs.gov/sites/default/files/private/pdf/259016/CDMH-Final-Report-14August2020.pdf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BRIDG | Biomedical Research Integrated Domain Group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(n.d.). Https://Bridgmodel.Nci.Nih.Gov/. Retrieved April 7, 2022, from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https://bridgmodel.nci.nih.gov/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Kallfelz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Tsvetkova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A., Pollard, T.,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Kwong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Lipori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Huser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V., Osborn, J., Hao, S., &amp; Williams, A. (2021). MIMIC-IV demo data in the OMOP Common Data Model (version 0.9). </a:t>
            </a:r>
            <a:r>
              <a:rPr lang="en-US" sz="1800" i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PhysioNet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https://doi.org/10.13026/p1f5-7x35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Johnson, A.,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Bulgarelli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L., Pollard, T.,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Celi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A., &amp; Mark, R. (2021). MIMIC-IV (version 1.0).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PhysioNet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https://doi.org/10.13026/s6n6-xd98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52681D-1E11-47F0-AD0F-A6E5D9B3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7970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2324CF-2C6C-6A0F-4B78-194F11FE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algn="just"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Bhargav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Koduru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providing valuable input in understanding the process of SDTM mapping and transformation and for his support and guidance in reviewing the paper </a:t>
            </a:r>
          </a:p>
          <a:p>
            <a:pPr algn="just"/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Laura K. Wiley and Dr. Michael G. Kahn, University of Colorado for their excellent course, ‘Clinical Data Science’ on Coursera which introduced me to</a:t>
            </a:r>
            <a:r>
              <a:rPr lang="en-US" sz="1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concepts of Real World Data and Common Data Models.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CFA90-D7A0-61F2-6AD5-C20838F4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5CAF59-946D-C6AD-121A-8A5FCD8E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41D20-7EC7-9B8F-38F3-419755F6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16</a:t>
            </a:fld>
            <a:endParaRPr lang="en-US" altLang="en-US" sz="11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BD7C01-BB88-9D7A-FECB-0F8CFBBD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4270522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866C-F13F-2EB6-04C8-24B4B6AE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14120"/>
            <a:ext cx="10363200" cy="1829761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A5893-ED19-1E02-B0B9-FF3E06696F8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632950" y="6408738"/>
            <a:ext cx="2559050" cy="365125"/>
          </a:xfrm>
        </p:spPr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08A63-4E72-5CD1-5E09-AA01C8AEF7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9193213" y="6408738"/>
            <a:ext cx="2998787" cy="365125"/>
          </a:xfrm>
        </p:spPr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A29FD-73CF-A01A-E0FA-271F94AB82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3050" y="6408738"/>
            <a:ext cx="488950" cy="365125"/>
          </a:xfrm>
        </p:spPr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17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420091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2F5FE-4DEF-4B91-B0BB-31C3DFA4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ABFC9-8E64-4609-A666-C66F802C2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1CD8-B79E-4704-8F16-52D52B88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12448-CAF6-4A22-A237-37BB83832CC2}" type="slidenum">
              <a:rPr lang="en-US" altLang="en-US" smtClean="0"/>
              <a:pPr>
                <a:defRPr/>
              </a:pPr>
              <a:t>18</a:t>
            </a:fld>
            <a:endParaRPr lang="en-US" altLang="en-US" sz="11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3A65AC-CED0-439E-8066-F9781B3542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19600" y="1904999"/>
            <a:ext cx="7239000" cy="4114801"/>
          </a:xfrm>
        </p:spPr>
        <p:txBody>
          <a:bodyPr/>
          <a:lstStyle/>
          <a:p>
            <a:r>
              <a:rPr lang="en-US" dirty="0"/>
              <a:t>Ashwini </a:t>
            </a:r>
            <a:r>
              <a:rPr lang="en-US" dirty="0" err="1"/>
              <a:t>Yermal</a:t>
            </a:r>
            <a:r>
              <a:rPr lang="en-US" dirty="0"/>
              <a:t> Shanbhogue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ash23shan@yahoo.com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www.linkedin.com/in/ashwini-y-shanbhogue-51121b21/</a:t>
            </a:r>
            <a:endParaRPr lang="en-US" dirty="0"/>
          </a:p>
          <a:p>
            <a:r>
              <a:rPr lang="en-US" u="sng" dirty="0">
                <a:solidFill>
                  <a:srgbClr val="0000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https://github.com/ash23shan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4B61C-5FE6-49A6-3D7D-DDCF05D05CB5}"/>
              </a:ext>
            </a:extLst>
          </p:cNvPr>
          <p:cNvSpPr txBox="1"/>
          <p:nvPr/>
        </p:nvSpPr>
        <p:spPr>
          <a:xfrm>
            <a:off x="1295400" y="5405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GitHub:</a:t>
            </a:r>
          </a:p>
        </p:txBody>
      </p:sp>
    </p:spTree>
    <p:extLst>
      <p:ext uri="{BB962C8B-B14F-4D97-AF65-F5344CB8AC3E}">
        <p14:creationId xmlns:p14="http://schemas.microsoft.com/office/powerpoint/2010/main" val="16738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RWD (OMOP) to SDTM (CDISC)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primer for your ETL journey</a:t>
            </a:r>
          </a:p>
        </p:txBody>
      </p:sp>
    </p:spTree>
    <p:extLst>
      <p:ext uri="{BB962C8B-B14F-4D97-AF65-F5344CB8AC3E}">
        <p14:creationId xmlns:p14="http://schemas.microsoft.com/office/powerpoint/2010/main" val="413528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7F7CE2-AC30-A820-39D1-058C814EC1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74788"/>
              </p:ext>
            </p:extLst>
          </p:nvPr>
        </p:nvGraphicFramePr>
        <p:xfrm>
          <a:off x="3657600" y="1792728"/>
          <a:ext cx="11600737" cy="3111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BBD83F-D403-DF0B-77CC-AB477C7CF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384E2-818D-EE6F-6901-27A93D3F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33D0E-DAF2-ECF9-4F81-C427DFB9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4136" y="6430117"/>
            <a:ext cx="488949" cy="365125"/>
          </a:xfrm>
        </p:spPr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3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D0635F-A8D2-4920-D7B1-FB9F89FE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RWD and RWE- What and Why?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7A5CA-21D6-0C29-044F-54655C2B4357}"/>
              </a:ext>
            </a:extLst>
          </p:cNvPr>
          <p:cNvGrpSpPr/>
          <p:nvPr/>
        </p:nvGrpSpPr>
        <p:grpSpPr>
          <a:xfrm>
            <a:off x="8809401" y="4974871"/>
            <a:ext cx="1297133" cy="1820768"/>
            <a:chOff x="8809401" y="4974871"/>
            <a:chExt cx="1297133" cy="1820768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F21096A7-5C45-5EE4-E3C2-5F3E6421977D}"/>
                </a:ext>
              </a:extLst>
            </p:cNvPr>
            <p:cNvSpPr/>
            <p:nvPr/>
          </p:nvSpPr>
          <p:spPr>
            <a:xfrm>
              <a:off x="9253710" y="4974871"/>
              <a:ext cx="408516" cy="470869"/>
            </a:xfrm>
            <a:prstGeom prst="downArrow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5E37DB-1A16-77BD-A576-191820240138}"/>
                </a:ext>
              </a:extLst>
            </p:cNvPr>
            <p:cNvGrpSpPr/>
            <p:nvPr/>
          </p:nvGrpSpPr>
          <p:grpSpPr>
            <a:xfrm>
              <a:off x="8809401" y="5500239"/>
              <a:ext cx="1297133" cy="1295400"/>
              <a:chOff x="5359899" y="5478466"/>
              <a:chExt cx="1297133" cy="12954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FD53FAC-7321-24E6-BBCB-79BA886CA662}"/>
                  </a:ext>
                </a:extLst>
              </p:cNvPr>
              <p:cNvSpPr/>
              <p:nvPr/>
            </p:nvSpPr>
            <p:spPr>
              <a:xfrm>
                <a:off x="5359899" y="5478466"/>
                <a:ext cx="1297133" cy="1295400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336682-E94D-DA9A-A7D8-D24F85F3E882}"/>
                  </a:ext>
                </a:extLst>
              </p:cNvPr>
              <p:cNvSpPr txBox="1"/>
              <p:nvPr/>
            </p:nvSpPr>
            <p:spPr>
              <a:xfrm>
                <a:off x="5474523" y="5852490"/>
                <a:ext cx="1066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RWE</a:t>
                </a:r>
              </a:p>
            </p:txBody>
          </p:sp>
        </p:grpSp>
      </p:grpSp>
      <p:pic>
        <p:nvPicPr>
          <p:cNvPr id="63" name="Picture 62" descr="Text&#10;&#10;Description automatically generated">
            <a:extLst>
              <a:ext uri="{FF2B5EF4-FFF2-40B4-BE49-F238E27FC236}">
                <a16:creationId xmlns:a16="http://schemas.microsoft.com/office/drawing/2014/main" id="{B2BFCED1-F95A-CB57-CC73-D5F7664A5C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" y="1714159"/>
            <a:ext cx="6796148" cy="1617700"/>
          </a:xfrm>
          <a:prstGeom prst="rect">
            <a:avLst/>
          </a:prstGeom>
        </p:spPr>
      </p:pic>
      <p:pic>
        <p:nvPicPr>
          <p:cNvPr id="67" name="Picture 66" descr="Text&#10;&#10;Description automatically generated with low confidence">
            <a:extLst>
              <a:ext uri="{FF2B5EF4-FFF2-40B4-BE49-F238E27FC236}">
                <a16:creationId xmlns:a16="http://schemas.microsoft.com/office/drawing/2014/main" id="{847BC452-8163-8C76-FC1E-BC6610F78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1" y="3451789"/>
            <a:ext cx="6148800" cy="306215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63B6491-31B0-6C51-3377-13A9A9267119}"/>
              </a:ext>
            </a:extLst>
          </p:cNvPr>
          <p:cNvSpPr txBox="1"/>
          <p:nvPr/>
        </p:nvSpPr>
        <p:spPr>
          <a:xfrm>
            <a:off x="2667000" y="3289756"/>
            <a:ext cx="4305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9"/>
              </a:rPr>
              <a:t>https://www.ncbi.nlm.nih.gov/pmc/articles/PMC3241518/pdf/JRSM-11-0180.pdf</a:t>
            </a:r>
            <a:r>
              <a:rPr lang="en-US" sz="800" dirty="0"/>
              <a:t> 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50CE3ED-4BCA-FBEA-EB3F-319F0ABE5851}"/>
              </a:ext>
            </a:extLst>
          </p:cNvPr>
          <p:cNvSpPr txBox="1"/>
          <p:nvPr/>
        </p:nvSpPr>
        <p:spPr>
          <a:xfrm>
            <a:off x="4061698" y="6483581"/>
            <a:ext cx="2589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10"/>
              </a:rPr>
              <a:t>https://www.fda.gov/media/120060/download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58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3E046-DF0B-A9A0-9FAF-57434611B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5/24/2022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8ED48-2FE2-2781-F266-30F5736D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RW-160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ADC5B-8ED9-638A-4CEE-17154A18A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4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4B4D78-24DA-502E-2BC7-A1292A7A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46771"/>
            <a:ext cx="9906000" cy="1143000"/>
          </a:xfrm>
        </p:spPr>
        <p:txBody>
          <a:bodyPr/>
          <a:lstStyle/>
          <a:p>
            <a:r>
              <a:rPr lang="en-US" dirty="0"/>
              <a:t>COMMON DATA MODEL (CDM)</a:t>
            </a:r>
          </a:p>
        </p:txBody>
      </p:sp>
      <p:pic>
        <p:nvPicPr>
          <p:cNvPr id="10" name="Picture 9" descr="A group of apples&#10;&#10;Description automatically generated with medium confidence">
            <a:extLst>
              <a:ext uri="{FF2B5EF4-FFF2-40B4-BE49-F238E27FC236}">
                <a16:creationId xmlns:a16="http://schemas.microsoft.com/office/drawing/2014/main" id="{1F5E97AC-759C-79B3-E60D-B9D0E2D66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33333" r="11723" b="31111"/>
          <a:stretch/>
        </p:blipFill>
        <p:spPr>
          <a:xfrm>
            <a:off x="4038600" y="3696266"/>
            <a:ext cx="8077200" cy="2267284"/>
          </a:xfrm>
          <a:prstGeom prst="rect">
            <a:avLst/>
          </a:prstGeom>
        </p:spPr>
      </p:pic>
      <p:pic>
        <p:nvPicPr>
          <p:cNvPr id="8" name="Content Placeholder 7" descr="A picture containing person, indoor, holding, hand&#10;&#10;Description automatically generated">
            <a:extLst>
              <a:ext uri="{FF2B5EF4-FFF2-40B4-BE49-F238E27FC236}">
                <a16:creationId xmlns:a16="http://schemas.microsoft.com/office/drawing/2014/main" id="{52B90857-6B5E-3B3E-1355-F83BA46C7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13398" r="1988" b="11235"/>
          <a:stretch/>
        </p:blipFill>
        <p:spPr>
          <a:xfrm>
            <a:off x="76200" y="1752600"/>
            <a:ext cx="4495800" cy="249766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093D6C-CF3C-0133-2EAC-CF4BA1FC3E01}"/>
              </a:ext>
            </a:extLst>
          </p:cNvPr>
          <p:cNvSpPr txBox="1"/>
          <p:nvPr/>
        </p:nvSpPr>
        <p:spPr>
          <a:xfrm>
            <a:off x="2590800" y="4251082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RWD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A37E3-6D07-8C94-44EE-7EB1C32FC011}"/>
              </a:ext>
            </a:extLst>
          </p:cNvPr>
          <p:cNvSpPr txBox="1"/>
          <p:nvPr/>
        </p:nvSpPr>
        <p:spPr>
          <a:xfrm>
            <a:off x="609600" y="4251081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RWD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C45C3-5DFF-FF7A-E1F1-C40AF5063BD9}"/>
              </a:ext>
            </a:extLst>
          </p:cNvPr>
          <p:cNvSpPr txBox="1"/>
          <p:nvPr/>
        </p:nvSpPr>
        <p:spPr>
          <a:xfrm>
            <a:off x="4150125" y="6013331"/>
            <a:ext cx="1974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2b2/ ACT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B6DD0F-C8AD-6C41-086C-F0F15839B625}"/>
              </a:ext>
            </a:extLst>
          </p:cNvPr>
          <p:cNvSpPr txBox="1"/>
          <p:nvPr/>
        </p:nvSpPr>
        <p:spPr>
          <a:xfrm>
            <a:off x="10695629" y="5986369"/>
            <a:ext cx="1417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OMOP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204A06-8A0F-FA79-2696-BCCB57C49C7E}"/>
              </a:ext>
            </a:extLst>
          </p:cNvPr>
          <p:cNvSpPr txBox="1"/>
          <p:nvPr/>
        </p:nvSpPr>
        <p:spPr>
          <a:xfrm>
            <a:off x="6232032" y="6010486"/>
            <a:ext cx="20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Times New Roman" panose="02020603050405020304" pitchFamily="18" charset="0"/>
              </a:rPr>
              <a:t>PCORnet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630D7-F6ED-29B7-EAEF-D675A50AB716}"/>
              </a:ext>
            </a:extLst>
          </p:cNvPr>
          <p:cNvSpPr txBox="1"/>
          <p:nvPr/>
        </p:nvSpPr>
        <p:spPr>
          <a:xfrm>
            <a:off x="8397912" y="5986369"/>
            <a:ext cx="156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Sentinel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157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7CF3078-15BF-8B52-56A2-764A25D6D2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7107" y="2015429"/>
            <a:ext cx="5486400" cy="4495800"/>
          </a:xfrm>
        </p:spPr>
        <p:txBody>
          <a:bodyPr/>
          <a:lstStyle/>
          <a:p>
            <a:r>
              <a:rPr lang="en-US" dirty="0"/>
              <a:t>CDMH mapped CDMs to BRIDG</a:t>
            </a:r>
          </a:p>
          <a:p>
            <a:r>
              <a:rPr lang="en-US" dirty="0"/>
              <a:t>BRIDG seeks harmonization of semantics and semantic interoperability</a:t>
            </a:r>
          </a:p>
          <a:p>
            <a:r>
              <a:rPr lang="en-US" dirty="0"/>
              <a:t>BRIDG was a data integration/ mapping solution for CDMH</a:t>
            </a:r>
          </a:p>
          <a:p>
            <a:r>
              <a:rPr lang="en-US" dirty="0"/>
              <a:t>This use case utilized for my ETL</a:t>
            </a:r>
          </a:p>
        </p:txBody>
      </p:sp>
      <p:pic>
        <p:nvPicPr>
          <p:cNvPr id="17" name="Content Placeholder 1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418AB87-DED3-42F3-D941-5D6C80BF4DD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76" y="1905000"/>
            <a:ext cx="6026557" cy="4343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99380-DD9D-8613-4C54-B0CD26371A6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504ED-FBFA-4685-A68A-476B3FF78E5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5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484993-64D8-4B75-75BE-332B4054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CDMH and BRIDG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2DA2B-97F2-DDB7-7486-0931B3115FD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1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54FDED-836A-F37F-9933-DA591B228D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Demo data set of 100 patients</a:t>
            </a:r>
          </a:p>
          <a:p>
            <a:r>
              <a:rPr lang="en-US" dirty="0"/>
              <a:t>Critical care units of BIDMC, Boston, MA between 2008 and 2019 </a:t>
            </a:r>
          </a:p>
          <a:p>
            <a:r>
              <a:rPr lang="en-US" dirty="0"/>
              <a:t>Data available in the form of csv files</a:t>
            </a:r>
          </a:p>
          <a:p>
            <a:r>
              <a:rPr lang="en-US" dirty="0"/>
              <a:t>Prepared for </a:t>
            </a:r>
          </a:p>
          <a:p>
            <a:pPr marL="109537" indent="0">
              <a:buNone/>
            </a:pPr>
            <a:r>
              <a:rPr lang="en-US" dirty="0"/>
              <a:t>  ETL using </a:t>
            </a:r>
          </a:p>
          <a:p>
            <a:pPr marL="109537" indent="0">
              <a:buNone/>
            </a:pPr>
            <a:r>
              <a:rPr lang="en-US" dirty="0"/>
              <a:t>  White Rabbit</a:t>
            </a:r>
          </a:p>
        </p:txBody>
      </p:sp>
      <p:pic>
        <p:nvPicPr>
          <p:cNvPr id="9" name="Content Placeholder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7706122-0BD7-658E-81A5-4685C59DAB6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52600"/>
            <a:ext cx="6422672" cy="1600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224C6-265B-2802-DF7A-661514290EF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C51E0-A954-E1C4-CBD4-FFD5869EAC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6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7141EC-930E-802E-0E66-26849CCC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IV data set in OMOP CDM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7AA52B-54FD-0D3E-5CD0-8C86FA4267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C78F4B-5D15-D4C3-1126-D0CFDBDF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5130360"/>
            <a:ext cx="9013473" cy="13380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693A3F-564E-39F8-4934-0D47E92A0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24800" y="3505201"/>
            <a:ext cx="1701800" cy="1276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366577-AB23-4C48-9573-1437E72D2EBA}"/>
              </a:ext>
            </a:extLst>
          </p:cNvPr>
          <p:cNvSpPr txBox="1"/>
          <p:nvPr/>
        </p:nvSpPr>
        <p:spPr>
          <a:xfrm>
            <a:off x="7162800" y="4836760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globalawareness101.org/2018/08/the-confidence-to-trust-in-god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62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263D40-DCC2-9CFC-DB4E-0FB5D76D6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81124"/>
            <a:ext cx="4299738" cy="454977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546D-153F-51B2-4223-0E90060A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924F0A-3D3E-D829-CA90-DEF9B714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E61B1-A1B2-0402-6E36-9CC80764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7</a:t>
            </a:fld>
            <a:endParaRPr lang="en-US" altLang="en-US" sz="11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1FA2AB5-B7F4-7A3C-64A4-E7AAE27D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with BRIDG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7B833-8E80-59A2-8D5D-532AE08B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126460"/>
            <a:ext cx="5797798" cy="385910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43112E8-3D60-E70A-47F2-4CAD354FBA76}"/>
              </a:ext>
            </a:extLst>
          </p:cNvPr>
          <p:cNvSpPr/>
          <p:nvPr/>
        </p:nvSpPr>
        <p:spPr>
          <a:xfrm>
            <a:off x="76200" y="38100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2E8598-35E1-E4C2-E1FB-DBB8080609F0}"/>
              </a:ext>
            </a:extLst>
          </p:cNvPr>
          <p:cNvSpPr/>
          <p:nvPr/>
        </p:nvSpPr>
        <p:spPr>
          <a:xfrm>
            <a:off x="1195158" y="5562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E5D15F-C68A-D32B-FF6A-2A564F7F23A0}"/>
              </a:ext>
            </a:extLst>
          </p:cNvPr>
          <p:cNvSpPr/>
          <p:nvPr/>
        </p:nvSpPr>
        <p:spPr>
          <a:xfrm>
            <a:off x="1181100" y="2133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204C3E-687C-F7A8-25F7-D10FC0ED7574}"/>
              </a:ext>
            </a:extLst>
          </p:cNvPr>
          <p:cNvSpPr txBox="1"/>
          <p:nvPr/>
        </p:nvSpPr>
        <p:spPr>
          <a:xfrm>
            <a:off x="228600" y="3891290"/>
            <a:ext cx="32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3455E7-DC53-6BD8-268F-3F1374372250}"/>
              </a:ext>
            </a:extLst>
          </p:cNvPr>
          <p:cNvSpPr txBox="1"/>
          <p:nvPr/>
        </p:nvSpPr>
        <p:spPr>
          <a:xfrm>
            <a:off x="1326165" y="5643890"/>
            <a:ext cx="32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856B5-0DAA-C7B2-A7D7-A22EE854379C}"/>
              </a:ext>
            </a:extLst>
          </p:cNvPr>
          <p:cNvSpPr txBox="1"/>
          <p:nvPr/>
        </p:nvSpPr>
        <p:spPr>
          <a:xfrm>
            <a:off x="1295400" y="2214890"/>
            <a:ext cx="328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609989-19E4-7959-A5EC-2D255DFFBC5B}"/>
              </a:ext>
            </a:extLst>
          </p:cNvPr>
          <p:cNvCxnSpPr/>
          <p:nvPr/>
        </p:nvCxnSpPr>
        <p:spPr>
          <a:xfrm flipH="1">
            <a:off x="619584" y="2807175"/>
            <a:ext cx="675816" cy="990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0AFBE7-5992-5971-95E2-03D0FF17FB11}"/>
              </a:ext>
            </a:extLst>
          </p:cNvPr>
          <p:cNvCxnSpPr>
            <a:cxnSpLocks/>
          </p:cNvCxnSpPr>
          <p:nvPr/>
        </p:nvCxnSpPr>
        <p:spPr>
          <a:xfrm flipH="1" flipV="1">
            <a:off x="565795" y="4551011"/>
            <a:ext cx="653405" cy="1011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4EE047-CADF-DA74-7365-6C9639449653}"/>
              </a:ext>
            </a:extLst>
          </p:cNvPr>
          <p:cNvCxnSpPr>
            <a:cxnSpLocks/>
          </p:cNvCxnSpPr>
          <p:nvPr/>
        </p:nvCxnSpPr>
        <p:spPr>
          <a:xfrm flipV="1">
            <a:off x="1500857" y="2924020"/>
            <a:ext cx="29016" cy="256238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7DD33EA-E346-933F-0684-6614A5C443F2}"/>
              </a:ext>
            </a:extLst>
          </p:cNvPr>
          <p:cNvSpPr txBox="1"/>
          <p:nvPr/>
        </p:nvSpPr>
        <p:spPr>
          <a:xfrm flipH="1">
            <a:off x="2819400" y="6403357"/>
            <a:ext cx="26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BRIDG Release 5.3.1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B8693B-C5F6-DE8D-7BF0-DEC1EA1671B4}"/>
              </a:ext>
            </a:extLst>
          </p:cNvPr>
          <p:cNvSpPr txBox="1"/>
          <p:nvPr/>
        </p:nvSpPr>
        <p:spPr>
          <a:xfrm flipH="1">
            <a:off x="8385299" y="606340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Initial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2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3FF074-E8D0-2574-1674-EA2D6C138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950" y="1760502"/>
            <a:ext cx="7256100" cy="449727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365F7-CE33-951E-3478-F90C545A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7E5D17-0C82-156F-9A4B-0CE9B42A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63F6E-F6D4-D89E-D355-584333FE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8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D3A2DE-C6F5-54E6-3644-AD0CC8710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10297-658E-D4D6-890A-D3073B255260}"/>
              </a:ext>
            </a:extLst>
          </p:cNvPr>
          <p:cNvSpPr txBox="1"/>
          <p:nvPr/>
        </p:nvSpPr>
        <p:spPr>
          <a:xfrm flipH="1">
            <a:off x="5257800" y="625497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Final mapping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CC74F2-D313-E40E-2658-983B1470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 algn="ctr">
              <a:buNone/>
            </a:pPr>
            <a:r>
              <a:rPr lang="en-US" dirty="0"/>
              <a:t>Manual curation is required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44032-4702-593E-083B-A309B89C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5/24/2022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8B3B7-CC8C-C39B-BA37-B953F852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RW-160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E3A07-43B3-2C6A-D2C3-D06077DF8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9</a:t>
            </a:fld>
            <a:endParaRPr lang="en-US" altLang="en-US" sz="11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72CDE6-3547-88F0-9CC4-EFEB8D1B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868001-CF02-B96F-1AFE-66858054B15D}"/>
              </a:ext>
            </a:extLst>
          </p:cNvPr>
          <p:cNvGrpSpPr/>
          <p:nvPr/>
        </p:nvGrpSpPr>
        <p:grpSpPr>
          <a:xfrm>
            <a:off x="1981200" y="2219743"/>
            <a:ext cx="8229600" cy="4311388"/>
            <a:chOff x="1981200" y="2219743"/>
            <a:chExt cx="8229600" cy="43113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723BF0-C355-B70E-9BF1-67AEFC0A6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0000"/>
                      </a14:imgEffect>
                      <a14:imgEffect>
                        <a14:brightnessContrast contrast="25000"/>
                      </a14:imgEffect>
                    </a14:imgLayer>
                  </a14:imgProps>
                </a:ext>
              </a:extLst>
            </a:blip>
            <a:srcRect b="22413"/>
            <a:stretch/>
          </p:blipFill>
          <p:spPr>
            <a:xfrm>
              <a:off x="1981200" y="2219743"/>
              <a:ext cx="8229600" cy="428544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AB22AC-DEA0-BDDD-EFC1-287DF0DDF762}"/>
                </a:ext>
              </a:extLst>
            </p:cNvPr>
            <p:cNvSpPr/>
            <p:nvPr/>
          </p:nvSpPr>
          <p:spPr>
            <a:xfrm>
              <a:off x="6781800" y="2667000"/>
              <a:ext cx="1066800" cy="3864131"/>
            </a:xfrm>
            <a:prstGeom prst="rect">
              <a:avLst/>
            </a:prstGeom>
            <a:noFill/>
            <a:ln w="28575"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092E6-86A8-BE95-4508-F0513A604827}"/>
                </a:ext>
              </a:extLst>
            </p:cNvPr>
            <p:cNvSpPr/>
            <p:nvPr/>
          </p:nvSpPr>
          <p:spPr>
            <a:xfrm>
              <a:off x="3865934" y="2654030"/>
              <a:ext cx="1239466" cy="3864131"/>
            </a:xfrm>
            <a:prstGeom prst="rect">
              <a:avLst/>
            </a:prstGeom>
            <a:noFill/>
            <a:ln w="28575">
              <a:solidFill>
                <a:srgbClr val="ED1C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0064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harmaSUG2019_Presentation_Template_widescree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BA9BE622-E365-4E1E-8569-EB0AED956412}" vid="{4151CADE-E3E3-46CB-A85C-7C325A546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PharmaSUG2022_Presentation_Template</Template>
  <TotalTime>8221</TotalTime>
  <Words>798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Lucida Sans Unicode</vt:lpstr>
      <vt:lpstr>Verdana</vt:lpstr>
      <vt:lpstr>Wingdings 2</vt:lpstr>
      <vt:lpstr>Wingdings 3</vt:lpstr>
      <vt:lpstr>PharmaSUG2019_Presentation_Template_widescreen</vt:lpstr>
      <vt:lpstr>Biography</vt:lpstr>
      <vt:lpstr>RWD (OMOP) to SDTM (CDISC)</vt:lpstr>
      <vt:lpstr>RWD and RWE- What and Why?</vt:lpstr>
      <vt:lpstr>COMMON DATA MODEL (CDM)</vt:lpstr>
      <vt:lpstr>CDMH and BRIDG</vt:lpstr>
      <vt:lpstr>MIMIC IV data set in OMOP CDM</vt:lpstr>
      <vt:lpstr>Mapping with BRIDG</vt:lpstr>
      <vt:lpstr>Manual Curation</vt:lpstr>
      <vt:lpstr>Challenges</vt:lpstr>
      <vt:lpstr>Challenges</vt:lpstr>
      <vt:lpstr>Challenges</vt:lpstr>
      <vt:lpstr>Challenges</vt:lpstr>
      <vt:lpstr>Challenges</vt:lpstr>
      <vt:lpstr>Conclusion</vt:lpstr>
      <vt:lpstr>References</vt:lpstr>
      <vt:lpstr>Acknowledgements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to Use PPTX Template</dc:title>
  <dc:creator>Ashwini Shanbhogue</dc:creator>
  <cp:lastModifiedBy>Ashwini Shanbhogue</cp:lastModifiedBy>
  <cp:revision>24</cp:revision>
  <dcterms:created xsi:type="dcterms:W3CDTF">2022-05-07T21:17:14Z</dcterms:created>
  <dcterms:modified xsi:type="dcterms:W3CDTF">2022-05-13T16:10:57Z</dcterms:modified>
</cp:coreProperties>
</file>